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2"/>
  </p:notesMasterIdLst>
  <p:sldIdLst>
    <p:sldId id="369" r:id="rId6"/>
    <p:sldId id="392" r:id="rId7"/>
    <p:sldId id="374" r:id="rId8"/>
    <p:sldId id="376" r:id="rId9"/>
    <p:sldId id="388" r:id="rId10"/>
    <p:sldId id="389" r:id="rId11"/>
    <p:sldId id="390" r:id="rId12"/>
    <p:sldId id="391" r:id="rId13"/>
    <p:sldId id="393" r:id="rId14"/>
    <p:sldId id="394" r:id="rId15"/>
    <p:sldId id="395" r:id="rId16"/>
    <p:sldId id="396" r:id="rId17"/>
    <p:sldId id="397" r:id="rId18"/>
    <p:sldId id="398" r:id="rId19"/>
    <p:sldId id="399" r:id="rId20"/>
    <p:sldId id="40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1BEA6-2F3A-F83D-07B8-57510B8EF6FC}" v="1572" dt="2023-02-14T16:44:18.398"/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3317F0CB-F570-5B95-BCB5-D76DD59EF20F}" v="962" dt="2023-02-17T01:38:45.130"/>
    <p1510:client id="{58835162-25CF-7F38-48C3-2F2AFBD2F8AF}" v="223" dt="2023-01-28T13:59:49.112"/>
    <p1510:client id="{63532922-690E-C4D0-B000-DEB10484DEA2}" v="953" dt="2023-01-24T06:36:29.156"/>
    <p1510:client id="{70F98BF9-9D6A-64FB-0BD8-3A45A9B68417}" v="1344" dt="2023-02-16T03:55:57.814"/>
    <p1510:client id="{8CB0B01E-6A04-2D04-F391-C2A6985BFC6F}" v="926" dt="2023-02-15T01:22:32.643"/>
    <p1510:client id="{A09D4E04-1BB3-908C-7E52-C01C5D0B6817}" v="260" dt="2023-02-12T16:45:19.033"/>
    <p1510:client id="{A2ECCA97-6DA4-E1FF-DF6D-BC4680AE7125}" v="431" dt="2023-02-14T01:23:52.068"/>
    <p1510:client id="{B8E6144C-BF3F-B56D-EF2C-B015CAE20BEF}" v="229" dt="2023-02-15T04:13:33.506"/>
    <p1510:client id="{C33B4B35-87E7-8B0E-8FEB-61124B3266AC}" v="247" dt="2023-02-08T17:33:39.423"/>
    <p1510:client id="{D74DD797-9BAB-8D88-342F-83A3EA9B7181}" v="2560" dt="2023-02-12T16:10:24.508"/>
    <p1510:client id="{F8505FA4-D87C-6555-2CA0-F030786238EB}" v="76" dt="2023-02-14T17:28:28.815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16/02/2023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#Request" TargetMode="External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#ResponseWriter" TargetMode="External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context@go1.20.1" TargetMode="External"/><Relationship Id="rId2" Type="http://schemas.openxmlformats.org/officeDocument/2006/relationships/hyperlink" Target="https://pkg.go.dev/testing@go1.20.1" TargetMode="Externa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net@go1.20.1#DialTimeout" TargetMode="External"/><Relationship Id="rId2" Type="http://schemas.openxmlformats.org/officeDocument/2006/relationships/hyperlink" Target="https://pkg.go.dev/net@go1.20.1#Dial" TargetMode="Externa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kg.go.dev/net@go1.20.1#Listen" TargetMode="External"/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pkg.go.dev/net@go1.20.1#Listen" TargetMode="Externa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3461275"/>
            <a:ext cx="7007708" cy="637097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 err="1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</a:t>
            </a:r>
            <a:r>
              <a:rPr lang="en-US" dirty="0" err="1">
                <a:solidFill>
                  <a:srgbClr val="595959"/>
                </a:solidFill>
                <a:latin typeface="Trebuchet MS"/>
                <a:cs typeface="Poppins ExtraLight"/>
              </a:rPr>
              <a:t>:Net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package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Http server components</a:t>
            </a:r>
            <a:endParaRPr lang="en-US" dirty="0"/>
          </a:p>
          <a:p>
            <a:pPr marL="740410" indent="-283210"/>
            <a:r>
              <a:rPr lang="en-US" sz="2200" b="1" dirty="0">
                <a:latin typeface="Arial"/>
                <a:ea typeface="Lato"/>
                <a:cs typeface="Arial"/>
              </a:rPr>
              <a:t>Request</a:t>
            </a:r>
            <a:r>
              <a:rPr lang="en-US" sz="2200" dirty="0">
                <a:latin typeface="Arial"/>
                <a:ea typeface="Lato"/>
                <a:cs typeface="Arial"/>
              </a:rPr>
              <a:t> – it defines the request parameters </a:t>
            </a:r>
            <a:r>
              <a:rPr lang="en-US" sz="2200" dirty="0" err="1">
                <a:latin typeface="Arial"/>
                <a:ea typeface="Lato"/>
                <a:cs typeface="Arial"/>
              </a:rPr>
              <a:t>i.e</a:t>
            </a:r>
            <a:r>
              <a:rPr lang="en-US" sz="2200" dirty="0">
                <a:latin typeface="Arial"/>
                <a:ea typeface="Lato"/>
                <a:cs typeface="Arial"/>
              </a:rPr>
              <a:t>, Method, Api Signature, request headers, body, query params </a:t>
            </a:r>
            <a:r>
              <a:rPr lang="en-US" sz="2200" dirty="0" err="1">
                <a:latin typeface="Arial"/>
                <a:ea typeface="Lato"/>
                <a:cs typeface="Arial"/>
              </a:rPr>
              <a:t>etc</a:t>
            </a:r>
            <a:endParaRPr lang="en-US" sz="2200">
              <a:latin typeface="Arial"/>
              <a:ea typeface="Lato"/>
              <a:cs typeface="Arial"/>
            </a:endParaRPr>
          </a:p>
          <a:p>
            <a:pPr marL="800100" indent="-342900"/>
            <a:r>
              <a:rPr lang="en-US" sz="2200" b="1" dirty="0">
                <a:latin typeface="Arial"/>
                <a:ea typeface="Lato"/>
                <a:cs typeface="Arial"/>
              </a:rPr>
              <a:t>Response</a:t>
            </a:r>
            <a:r>
              <a:rPr lang="en-US" sz="2200" dirty="0">
                <a:latin typeface="Arial"/>
                <a:ea typeface="Lato"/>
                <a:cs typeface="Arial"/>
              </a:rPr>
              <a:t> – defines the response parameters </a:t>
            </a:r>
            <a:r>
              <a:rPr lang="en-US" sz="2200" dirty="0" err="1">
                <a:latin typeface="Arial"/>
                <a:ea typeface="Lato"/>
                <a:cs typeface="Arial"/>
              </a:rPr>
              <a:t>i.e</a:t>
            </a:r>
            <a:r>
              <a:rPr lang="en-US" sz="2200" dirty="0">
                <a:latin typeface="Arial"/>
                <a:ea typeface="Lato"/>
                <a:cs typeface="Arial"/>
              </a:rPr>
              <a:t>, Status code, response body, headers</a:t>
            </a:r>
          </a:p>
          <a:p>
            <a:pPr marL="800100" indent="-342900"/>
            <a:r>
              <a:rPr lang="en-US" sz="2200" dirty="0">
                <a:latin typeface="Arial"/>
                <a:ea typeface="Lato"/>
                <a:cs typeface="Arial"/>
              </a:rPr>
              <a:t>Each API signature corresponds to a handler</a:t>
            </a:r>
          </a:p>
          <a:p>
            <a:pPr marL="800100" indent="-342900"/>
            <a:r>
              <a:rPr lang="en-US" sz="2200" dirty="0">
                <a:latin typeface="Arial"/>
                <a:ea typeface="Lato"/>
                <a:cs typeface="Arial"/>
              </a:rPr>
              <a:t>Mux is router </a:t>
            </a:r>
          </a:p>
          <a:p>
            <a:pPr marL="800100" indent="-342900"/>
            <a:r>
              <a:rPr lang="en-US" sz="2200" b="1" dirty="0">
                <a:latin typeface="Arial"/>
                <a:ea typeface="Lato"/>
                <a:cs typeface="Arial"/>
              </a:rPr>
              <a:t>Listener</a:t>
            </a:r>
            <a:r>
              <a:rPr lang="en-US" sz="2200" dirty="0">
                <a:latin typeface="Arial"/>
                <a:ea typeface="Lato"/>
                <a:cs typeface="Arial"/>
              </a:rPr>
              <a:t> – It runs on the machine, which listens to a particular port.</a:t>
            </a:r>
          </a:p>
          <a:p>
            <a:pPr marL="740410" lvl="1" indent="-283210"/>
            <a:r>
              <a:rPr lang="en-US" sz="2000" dirty="0">
                <a:latin typeface="Arial"/>
                <a:ea typeface="Lato"/>
                <a:cs typeface="Arial"/>
              </a:rPr>
              <a:t>On </a:t>
            </a:r>
            <a:r>
              <a:rPr lang="en-US" sz="2000" dirty="0" err="1">
                <a:latin typeface="Arial"/>
                <a:ea typeface="Lato"/>
                <a:cs typeface="Arial"/>
              </a:rPr>
              <a:t>receiviing</a:t>
            </a:r>
            <a:r>
              <a:rPr lang="en-US" sz="2000" dirty="0">
                <a:latin typeface="Arial"/>
                <a:ea typeface="Lato"/>
                <a:cs typeface="Arial"/>
              </a:rPr>
              <a:t> request on that port it forwards the request to the </a:t>
            </a:r>
            <a:r>
              <a:rPr lang="en-US" sz="2000" b="1" dirty="0">
                <a:latin typeface="Arial"/>
                <a:ea typeface="Lato"/>
                <a:cs typeface="Arial"/>
              </a:rPr>
              <a:t>mux</a:t>
            </a:r>
            <a:endParaRPr lang="en-US" sz="2000" dirty="0">
              <a:latin typeface="Arial"/>
              <a:ea typeface="Lato"/>
              <a:cs typeface="Arial"/>
            </a:endParaRPr>
          </a:p>
          <a:p>
            <a:pPr marL="740410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http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058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/v1/</a:t>
            </a:r>
            <a:r>
              <a:rPr lang="en-US" sz="2400" dirty="0" err="1">
                <a:latin typeface="Arial"/>
                <a:ea typeface="Lato"/>
                <a:cs typeface="Arial"/>
              </a:rPr>
              <a:t>abc</a:t>
            </a:r>
            <a:r>
              <a:rPr lang="en-US" sz="2400" dirty="0">
                <a:latin typeface="Arial"/>
                <a:ea typeface="Lato"/>
                <a:cs typeface="Arial"/>
              </a:rPr>
              <a:t>  and handlerfunc_1 and /v1/</a:t>
            </a:r>
            <a:r>
              <a:rPr lang="en-US" sz="2400" dirty="0" err="1">
                <a:latin typeface="Arial"/>
                <a:ea typeface="Lato"/>
                <a:cs typeface="Arial"/>
              </a:rPr>
              <a:t>xyz</a:t>
            </a:r>
            <a:r>
              <a:rPr lang="en-US" sz="2400" dirty="0">
                <a:latin typeface="Arial"/>
                <a:ea typeface="Lato"/>
                <a:cs typeface="Arial"/>
              </a:rPr>
              <a:t> and handlerfunc_2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/>
          </a:p>
          <a:p>
            <a:pPr marL="740410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http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FF7E5F8A-2ED6-3C0F-ECF7-B3B7301DC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28" y="2288316"/>
            <a:ext cx="8046007" cy="27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6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A request is represented by the </a:t>
            </a:r>
            <a:r>
              <a:rPr lang="en-US" sz="2400" b="1" dirty="0">
                <a:latin typeface="Arial"/>
                <a:ea typeface="Lato"/>
                <a:cs typeface="Arial"/>
              </a:rPr>
              <a:t>Request</a:t>
            </a:r>
            <a:r>
              <a:rPr lang="en-US" sz="2400" dirty="0">
                <a:latin typeface="Arial"/>
                <a:ea typeface="Lato"/>
                <a:cs typeface="Arial"/>
              </a:rPr>
              <a:t> Struct (</a:t>
            </a:r>
            <a:r>
              <a:rPr lang="en-US" sz="2400" u="sng" dirty="0">
                <a:latin typeface="Arial"/>
                <a:ea typeface="Lato"/>
                <a:cs typeface="Arial"/>
                <a:hlinkClick r:id="rId2"/>
              </a:rPr>
              <a:t>https://golang.org/pkg/net/http/#Request</a:t>
            </a:r>
            <a:r>
              <a:rPr lang="en-US" sz="2400" dirty="0">
                <a:latin typeface="Arial"/>
                <a:ea typeface="Lato"/>
                <a:cs typeface="Arial"/>
              </a:rPr>
              <a:t>)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It contains the 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request method, 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Api Signature, </a:t>
            </a:r>
            <a:endParaRPr lang="en-US" dirty="0"/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request headers, </a:t>
            </a:r>
            <a:endParaRPr lang="en-US" dirty="0"/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body, </a:t>
            </a:r>
            <a:endParaRPr lang="en-US" dirty="0"/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query params</a:t>
            </a:r>
            <a:endParaRPr lang="en-US"/>
          </a:p>
          <a:p>
            <a:pPr indent="0"/>
            <a:endParaRPr lang="en-US" sz="24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Http request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04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A response is represented by the </a:t>
            </a:r>
            <a:r>
              <a:rPr lang="en-US" sz="2400" b="1" dirty="0" err="1">
                <a:latin typeface="Arial"/>
                <a:ea typeface="Lato"/>
                <a:cs typeface="Arial"/>
              </a:rPr>
              <a:t>ResponseWriter</a:t>
            </a:r>
            <a:r>
              <a:rPr lang="en-US" sz="2400" dirty="0">
                <a:latin typeface="Arial"/>
                <a:ea typeface="Lato"/>
                <a:cs typeface="Arial"/>
              </a:rPr>
              <a:t> Interface (</a:t>
            </a:r>
            <a:r>
              <a:rPr lang="en-US" sz="2400" u="sng" dirty="0">
                <a:latin typeface="Arial"/>
                <a:ea typeface="Lato"/>
                <a:cs typeface="Arial"/>
                <a:hlinkClick r:id="rId2"/>
              </a:rPr>
              <a:t>https://golang.org/pkg/net/http/#ResponseWriter</a:t>
            </a:r>
            <a:r>
              <a:rPr lang="en-US" sz="2400" dirty="0">
                <a:latin typeface="Arial"/>
                <a:ea typeface="Lato"/>
                <a:cs typeface="Arial"/>
              </a:rPr>
              <a:t>)</a:t>
            </a:r>
            <a:endParaRPr lang="en-US" dirty="0"/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ResponseWriter</a:t>
            </a:r>
            <a:r>
              <a:rPr lang="en-US" sz="2400" dirty="0">
                <a:latin typeface="Arial"/>
                <a:ea typeface="Lato"/>
                <a:cs typeface="Arial"/>
              </a:rPr>
              <a:t> interface is used by an HTTP handler to construct an HTTP response 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It provides three functions to set the response parameters</a:t>
            </a:r>
          </a:p>
          <a:p>
            <a:pPr marL="740410" indent="-283210"/>
            <a:r>
              <a:rPr lang="en-US" sz="2200" dirty="0">
                <a:latin typeface="Arial"/>
                <a:ea typeface="Lato"/>
                <a:cs typeface="Arial"/>
              </a:rPr>
              <a:t>Header – For writing response header</a:t>
            </a:r>
          </a:p>
          <a:p>
            <a:pPr marL="800100" indent="-342900"/>
            <a:r>
              <a:rPr lang="en-US" sz="2200" dirty="0">
                <a:latin typeface="Arial"/>
                <a:ea typeface="Lato"/>
                <a:cs typeface="Arial"/>
              </a:rPr>
              <a:t>Write([]byte) – For writing response body</a:t>
            </a:r>
          </a:p>
          <a:p>
            <a:pPr marL="800100" indent="-342900"/>
            <a:r>
              <a:rPr lang="en-US" sz="2200" dirty="0" err="1">
                <a:latin typeface="Arial"/>
                <a:ea typeface="Lato"/>
                <a:cs typeface="Arial"/>
              </a:rPr>
              <a:t>WriteHeader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statusCode</a:t>
            </a:r>
            <a:r>
              <a:rPr lang="en-US" sz="2200" dirty="0">
                <a:latin typeface="Arial"/>
                <a:ea typeface="Lato"/>
                <a:cs typeface="Arial"/>
              </a:rPr>
              <a:t> int) – For writing the http status code</a:t>
            </a:r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indent="-283210"/>
            <a:endParaRPr lang="en-US" sz="2400" dirty="0"/>
          </a:p>
          <a:p>
            <a:pPr indent="-283210"/>
            <a:endParaRPr lang="en-US" sz="2400" dirty="0"/>
          </a:p>
          <a:p>
            <a:pPr indent="0"/>
            <a:endParaRPr lang="en-US" sz="24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Http response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038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API signature and its handler are paired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Handler is called by the mux when it receives an API call matching the API signature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A </a:t>
            </a:r>
            <a:r>
              <a:rPr lang="en-US" sz="2400" dirty="0" err="1">
                <a:latin typeface="Arial"/>
                <a:ea typeface="Lato"/>
                <a:cs typeface="Arial"/>
              </a:rPr>
              <a:t>golang</a:t>
            </a:r>
            <a:r>
              <a:rPr lang="en-US" sz="2400" dirty="0">
                <a:latin typeface="Arial"/>
                <a:ea typeface="Lato"/>
                <a:cs typeface="Arial"/>
              </a:rPr>
              <a:t> handler can be either a </a:t>
            </a:r>
            <a:r>
              <a:rPr lang="en-US" sz="2400" b="1" dirty="0">
                <a:latin typeface="Arial"/>
                <a:ea typeface="Lato"/>
                <a:cs typeface="Arial"/>
              </a:rPr>
              <a:t>function</a:t>
            </a:r>
            <a:r>
              <a:rPr lang="en-US" sz="2400" dirty="0">
                <a:latin typeface="Arial"/>
                <a:ea typeface="Lato"/>
                <a:cs typeface="Arial"/>
              </a:rPr>
              <a:t> or a </a:t>
            </a:r>
            <a:r>
              <a:rPr lang="en-US" sz="2400" b="1" dirty="0">
                <a:latin typeface="Arial"/>
                <a:ea typeface="Lato"/>
                <a:cs typeface="Arial"/>
              </a:rPr>
              <a:t>type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type Handler interface {
   </a:t>
            </a:r>
            <a:r>
              <a:rPr lang="en-US" sz="2200" dirty="0" err="1">
                <a:latin typeface="Arial"/>
                <a:ea typeface="Lato"/>
                <a:cs typeface="Arial"/>
              </a:rPr>
              <a:t>ServeHTTP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ResponseWriter</a:t>
            </a:r>
            <a:r>
              <a:rPr lang="en-US" sz="2200" dirty="0">
                <a:latin typeface="Arial"/>
                <a:ea typeface="Lato"/>
                <a:cs typeface="Arial"/>
              </a:rPr>
              <a:t>, *Request)
}</a:t>
            </a:r>
          </a:p>
          <a:p>
            <a:pPr marL="740410" lvl="1" indent="-283210"/>
            <a:r>
              <a:rPr lang="en-US" sz="2200" dirty="0" err="1">
                <a:latin typeface="Arial"/>
                <a:ea typeface="Lato"/>
                <a:cs typeface="Arial"/>
              </a:rPr>
              <a:t>func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ResponseWriter</a:t>
            </a:r>
            <a:r>
              <a:rPr lang="en-US" sz="2200" dirty="0">
                <a:latin typeface="Arial"/>
                <a:ea typeface="Lato"/>
                <a:cs typeface="Arial"/>
              </a:rPr>
              <a:t>, *Request)</a:t>
            </a:r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indent="-283210"/>
            <a:endParaRPr lang="en-US" sz="2400" dirty="0"/>
          </a:p>
          <a:p>
            <a:pPr indent="-283210"/>
            <a:endParaRPr lang="en-US" sz="2400" dirty="0"/>
          </a:p>
          <a:p>
            <a:pPr indent="0"/>
            <a:endParaRPr lang="en-US" sz="24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API Signature and Handler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797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mux route request to the registered handler based upon API signature</a:t>
            </a:r>
            <a:endParaRPr lang="en-US" dirty="0"/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If the signature and its handler is not registered with the mux, it raises a 404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Go provides a default mux built in the language</a:t>
            </a:r>
            <a:endParaRPr lang="en-US" sz="2400" dirty="0"/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There are mux available from third party as well</a:t>
            </a:r>
            <a:endParaRPr lang="en-US" sz="2200" dirty="0"/>
          </a:p>
          <a:p>
            <a:pPr lvl="2" indent="-223520"/>
            <a:r>
              <a:rPr lang="en-US" sz="2200" dirty="0">
                <a:latin typeface="Arial"/>
                <a:ea typeface="Lato"/>
                <a:cs typeface="Arial"/>
              </a:rPr>
              <a:t>Gorilla mux and fiber</a:t>
            </a:r>
            <a:endParaRPr lang="en-US" sz="2200" dirty="0"/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Create Mux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mux := </a:t>
            </a:r>
            <a:r>
              <a:rPr lang="en-US" sz="2200" dirty="0" err="1">
                <a:latin typeface="Arial"/>
                <a:ea typeface="Lato"/>
                <a:cs typeface="Arial"/>
              </a:rPr>
              <a:t>http.NewServeMux</a:t>
            </a:r>
            <a:r>
              <a:rPr lang="en-US" sz="2200" dirty="0">
                <a:latin typeface="Arial"/>
                <a:ea typeface="Lato"/>
                <a:cs typeface="Arial"/>
              </a:rPr>
              <a:t>()</a:t>
            </a:r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mux.HandleFunc</a:t>
            </a:r>
            <a:r>
              <a:rPr lang="en-US" sz="2400" dirty="0">
                <a:latin typeface="Arial"/>
                <a:ea typeface="Lato"/>
                <a:cs typeface="Arial"/>
              </a:rPr>
              <a:t>(pattern, </a:t>
            </a:r>
            <a:r>
              <a:rPr lang="en-US" sz="2400" dirty="0" err="1">
                <a:latin typeface="Arial"/>
                <a:ea typeface="Lato"/>
                <a:cs typeface="Arial"/>
              </a:rPr>
              <a:t>handlerFunc</a:t>
            </a:r>
            <a:r>
              <a:rPr lang="en-US" sz="2400" dirty="0">
                <a:latin typeface="Arial"/>
                <a:ea typeface="Lato"/>
                <a:cs typeface="Arial"/>
              </a:rPr>
              <a:t>)</a:t>
            </a:r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mux.Handle</a:t>
            </a:r>
            <a:r>
              <a:rPr lang="en-US" sz="2400" dirty="0">
                <a:latin typeface="Arial"/>
                <a:ea typeface="Lato"/>
                <a:cs typeface="Arial"/>
              </a:rPr>
              <a:t>(pattern, handler)</a:t>
            </a:r>
          </a:p>
          <a:p>
            <a:pPr marL="457200" lvl="1" indent="0">
              <a:buNone/>
            </a:pPr>
            <a:endParaRPr lang="en-US" sz="2200" dirty="0"/>
          </a:p>
          <a:p>
            <a:pPr indent="-283210"/>
            <a:endParaRPr lang="en-US" sz="24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indent="-283210"/>
            <a:endParaRPr lang="en-US" sz="2400" dirty="0"/>
          </a:p>
          <a:p>
            <a:pPr indent="-283210"/>
            <a:endParaRPr lang="en-US" sz="2400" dirty="0"/>
          </a:p>
          <a:p>
            <a:pPr indent="0"/>
            <a:endParaRPr lang="en-US" sz="24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Mux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61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mux route request to the registered handler based upon API signature</a:t>
            </a:r>
            <a:endParaRPr lang="en-US" dirty="0"/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If the signature and its handler is not registered with the mux, it raises a 404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Go provides a default mux built in the language</a:t>
            </a:r>
            <a:endParaRPr lang="en-US" sz="2400" dirty="0"/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There are mux available from third party as well</a:t>
            </a:r>
            <a:endParaRPr lang="en-US" sz="2200" dirty="0"/>
          </a:p>
          <a:p>
            <a:pPr lvl="2" indent="-223520"/>
            <a:r>
              <a:rPr lang="en-US" sz="2200" dirty="0">
                <a:latin typeface="Arial"/>
                <a:ea typeface="Lato"/>
                <a:cs typeface="Arial"/>
              </a:rPr>
              <a:t>Gorilla mux and fiber</a:t>
            </a:r>
            <a:endParaRPr lang="en-US" sz="2200" dirty="0"/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Create Mux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mux := </a:t>
            </a:r>
            <a:r>
              <a:rPr lang="en-US" sz="2200" dirty="0" err="1">
                <a:latin typeface="Arial"/>
                <a:ea typeface="Lato"/>
                <a:cs typeface="Arial"/>
              </a:rPr>
              <a:t>http.NewServeMux</a:t>
            </a:r>
            <a:r>
              <a:rPr lang="en-US" sz="2200" dirty="0">
                <a:latin typeface="Arial"/>
                <a:ea typeface="Lato"/>
                <a:cs typeface="Arial"/>
              </a:rPr>
              <a:t>()</a:t>
            </a:r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mux.HandleFunc</a:t>
            </a:r>
            <a:r>
              <a:rPr lang="en-US" sz="2400" dirty="0">
                <a:latin typeface="Arial"/>
                <a:ea typeface="Lato"/>
                <a:cs typeface="Arial"/>
              </a:rPr>
              <a:t>(pattern, </a:t>
            </a:r>
            <a:r>
              <a:rPr lang="en-US" sz="2400" dirty="0" err="1">
                <a:latin typeface="Arial"/>
                <a:ea typeface="Lato"/>
                <a:cs typeface="Arial"/>
              </a:rPr>
              <a:t>handlerFunc</a:t>
            </a:r>
            <a:r>
              <a:rPr lang="en-US" sz="2400" dirty="0">
                <a:latin typeface="Arial"/>
                <a:ea typeface="Lato"/>
                <a:cs typeface="Arial"/>
              </a:rPr>
              <a:t>)</a:t>
            </a:r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mux.Handle</a:t>
            </a:r>
            <a:r>
              <a:rPr lang="en-US" sz="2400" dirty="0">
                <a:latin typeface="Arial"/>
                <a:ea typeface="Lato"/>
                <a:cs typeface="Arial"/>
              </a:rPr>
              <a:t>(pattern, handler)</a:t>
            </a:r>
          </a:p>
          <a:p>
            <a:pPr marL="457200" lvl="1" indent="0">
              <a:buNone/>
            </a:pPr>
            <a:endParaRPr lang="en-US" sz="2200" dirty="0"/>
          </a:p>
          <a:p>
            <a:pPr indent="-283210"/>
            <a:endParaRPr lang="en-US" sz="24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marL="740410" lvl="1" indent="-283210"/>
            <a:endParaRPr lang="en-US" sz="2200" dirty="0"/>
          </a:p>
          <a:p>
            <a:pPr indent="-283210"/>
            <a:endParaRPr lang="en-US" sz="2400" dirty="0"/>
          </a:p>
          <a:p>
            <a:pPr indent="-283210"/>
            <a:endParaRPr lang="en-US" sz="2400" dirty="0"/>
          </a:p>
          <a:p>
            <a:pPr indent="0"/>
            <a:endParaRPr lang="en-US" sz="2400" dirty="0"/>
          </a:p>
          <a:p>
            <a:pPr marL="740410" indent="-283210"/>
            <a:endParaRPr lang="en-US" sz="2200" dirty="0"/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Mux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2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 Crypto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 Compress 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 Database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 Debug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 Encoding</a:t>
            </a:r>
          </a:p>
          <a:p>
            <a:pPr indent="-342900"/>
            <a:r>
              <a:rPr lang="en-US" sz="2400" dirty="0" err="1">
                <a:latin typeface="Arial"/>
                <a:ea typeface="Lato"/>
                <a:cs typeface="Arial"/>
              </a:rPr>
              <a:t>Syscall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indent="-342900"/>
            <a:r>
              <a:rPr lang="en-US" sz="24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testing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indent="-342900"/>
            <a:r>
              <a:rPr lang="en-US" sz="2400" dirty="0">
                <a:latin typeface="Arial"/>
                <a:ea typeface="Lato"/>
                <a:cs typeface="Arial"/>
              </a:rPr>
              <a:t>Net</a:t>
            </a:r>
          </a:p>
          <a:p>
            <a:pPr indent="-342900"/>
            <a:r>
              <a:rPr lang="en-US" sz="2400" dirty="0">
                <a:latin typeface="Arial"/>
                <a:ea typeface="Lato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context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Important packages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63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net provides a portable interface for network I/O</a:t>
            </a:r>
          </a:p>
          <a:p>
            <a:pPr marL="102616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Supports </a:t>
            </a:r>
            <a:r>
              <a:rPr lang="en-US" sz="2200" dirty="0" err="1">
                <a:latin typeface="Arial"/>
                <a:ea typeface="Lato"/>
                <a:cs typeface="Arial"/>
              </a:rPr>
              <a:t>tcp</a:t>
            </a:r>
            <a:r>
              <a:rPr lang="en-US" sz="2200" dirty="0">
                <a:latin typeface="Arial"/>
                <a:ea typeface="Lato"/>
                <a:cs typeface="Arial"/>
              </a:rPr>
              <a:t>/</a:t>
            </a:r>
            <a:r>
              <a:rPr lang="en-US" sz="2200" dirty="0" err="1">
                <a:latin typeface="Arial"/>
                <a:ea typeface="Lato"/>
                <a:cs typeface="Arial"/>
              </a:rPr>
              <a:t>udp</a:t>
            </a:r>
            <a:r>
              <a:rPr lang="en-US" sz="2200" dirty="0">
                <a:latin typeface="Arial"/>
                <a:ea typeface="Lato"/>
                <a:cs typeface="Arial"/>
              </a:rPr>
              <a:t> name resolution</a:t>
            </a:r>
          </a:p>
          <a:p>
            <a:pPr marL="102616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Supports Unix domain sockets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Package provides low level network primitives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However, Go app developers need very basic interfaces </a:t>
            </a:r>
            <a:endParaRPr lang="en-US" sz="2400" dirty="0"/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Dial </a:t>
            </a:r>
            <a:endParaRPr lang="en-US" sz="2200" dirty="0"/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Listen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Accept</a:t>
            </a:r>
            <a:endParaRPr lang="en-US" sz="2200" dirty="0"/>
          </a:p>
          <a:p>
            <a:pPr marL="1026160" lvl="1" indent="-283210">
              <a:spcAft>
                <a:spcPts val="1200"/>
              </a:spcAft>
            </a:pPr>
            <a:endParaRPr lang="en-US" sz="2200" dirty="0"/>
          </a:p>
          <a:p>
            <a:pPr marL="285750" indent="-285750"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Working with net package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The Dial function connects to a server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24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 Dial(network, address string) (Conn, error) Conn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2400" dirty="0">
                <a:latin typeface="Arial"/>
                <a:ea typeface="Lato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 DialTimeout(network, address string, timeout time.Duration) (Conn, error) Conn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Dial, </a:t>
            </a:r>
            <a:r>
              <a:rPr lang="en-US" sz="2400" dirty="0" err="1">
                <a:latin typeface="Arial"/>
                <a:ea typeface="Lato"/>
                <a:cs typeface="Arial"/>
              </a:rPr>
              <a:t>DialTimeOut</a:t>
            </a:r>
            <a:r>
              <a:rPr lang="en-US" sz="2400" dirty="0">
                <a:latin typeface="Arial"/>
                <a:ea typeface="Lato"/>
                <a:cs typeface="Arial"/>
              </a:rPr>
              <a:t> can work with both </a:t>
            </a:r>
            <a:r>
              <a:rPr lang="en-US" sz="2400" dirty="0" err="1">
                <a:latin typeface="Arial"/>
                <a:ea typeface="Lato"/>
                <a:cs typeface="Arial"/>
              </a:rPr>
              <a:t>tcp</a:t>
            </a:r>
            <a:r>
              <a:rPr lang="en-US" sz="2400" dirty="0">
                <a:latin typeface="Arial"/>
                <a:ea typeface="Lato"/>
                <a:cs typeface="Arial"/>
              </a:rPr>
              <a:t> and </a:t>
            </a:r>
            <a:r>
              <a:rPr lang="en-US" sz="2400" dirty="0" err="1">
                <a:latin typeface="Arial"/>
                <a:ea typeface="Lato"/>
                <a:cs typeface="Arial"/>
              </a:rPr>
              <a:t>udp</a:t>
            </a: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conn, err := </a:t>
            </a:r>
            <a:r>
              <a:rPr lang="en-US" sz="2400" dirty="0" err="1">
                <a:latin typeface="Arial"/>
                <a:ea typeface="Lato"/>
                <a:cs typeface="Arial"/>
              </a:rPr>
              <a:t>net.Dial</a:t>
            </a:r>
            <a:r>
              <a:rPr lang="en-US" sz="2400" dirty="0">
                <a:latin typeface="Arial"/>
                <a:ea typeface="Lato"/>
                <a:cs typeface="Arial"/>
              </a:rPr>
              <a:t>("</a:t>
            </a:r>
            <a:r>
              <a:rPr lang="en-US" sz="2400" dirty="0" err="1">
                <a:latin typeface="Arial"/>
                <a:ea typeface="Lato"/>
                <a:cs typeface="Arial"/>
              </a:rPr>
              <a:t>tcp</a:t>
            </a:r>
            <a:r>
              <a:rPr lang="en-US" sz="2400" dirty="0">
                <a:latin typeface="Arial"/>
                <a:ea typeface="Lato"/>
                <a:cs typeface="Arial"/>
              </a:rPr>
              <a:t>", "127.0.0.1:1234")
if err != nil {
	// handle error
}</a:t>
            </a:r>
            <a:endParaRPr lang="en-US" dirty="0"/>
          </a:p>
          <a:p>
            <a:pPr indent="0"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
</a:t>
            </a:r>
            <a:r>
              <a:rPr lang="en-US" sz="2400" dirty="0" err="1">
                <a:latin typeface="Arial"/>
                <a:ea typeface="Lato"/>
                <a:cs typeface="Arial"/>
              </a:rPr>
              <a:t>fmt.Fprintf</a:t>
            </a:r>
            <a:r>
              <a:rPr lang="en-US" sz="2400" dirty="0">
                <a:latin typeface="Arial"/>
                <a:ea typeface="Lato"/>
                <a:cs typeface="Arial"/>
              </a:rPr>
              <a:t>(conn, "GET / HTTP/1.0\r\n\r\n")
status, err := </a:t>
            </a:r>
            <a:r>
              <a:rPr lang="en-US" sz="2400" dirty="0" err="1">
                <a:latin typeface="Arial"/>
                <a:ea typeface="Lato"/>
                <a:cs typeface="Arial"/>
              </a:rPr>
              <a:t>bufio.NewReader</a:t>
            </a:r>
            <a:r>
              <a:rPr lang="en-US" sz="2400" dirty="0">
                <a:latin typeface="Arial"/>
                <a:ea typeface="Lato"/>
                <a:cs typeface="Arial"/>
              </a:rPr>
              <a:t>(conn).</a:t>
            </a:r>
            <a:r>
              <a:rPr lang="en-US" sz="2400" dirty="0" err="1">
                <a:latin typeface="Arial"/>
                <a:ea typeface="Lato"/>
                <a:cs typeface="Arial"/>
              </a:rPr>
              <a:t>ReadString</a:t>
            </a:r>
            <a:r>
              <a:rPr lang="en-US" sz="2400" dirty="0">
                <a:latin typeface="Arial"/>
                <a:ea typeface="Lato"/>
                <a:cs typeface="Arial"/>
              </a:rPr>
              <a:t>('\n')
// ...</a:t>
            </a:r>
            <a:endParaRPr lang="en-US"/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Dial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27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sz="2400" dirty="0" err="1">
                <a:latin typeface="Arial"/>
                <a:ea typeface="Lato"/>
                <a:cs typeface="Arial"/>
              </a:rPr>
              <a:t>Listnen</a:t>
            </a:r>
            <a:r>
              <a:rPr lang="en-US" sz="2400" dirty="0">
                <a:latin typeface="Arial"/>
                <a:ea typeface="Lato"/>
                <a:cs typeface="Arial"/>
              </a:rPr>
              <a:t> function listen for a network connection</a:t>
            </a:r>
          </a:p>
          <a:p>
            <a:pPr marL="740410" indent="-283210"/>
            <a:r>
              <a:rPr lang="en-US" sz="24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 Listen(network, address string) (Listener, error)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indent="-283210"/>
            <a:r>
              <a:rPr lang="en-US" sz="2400" dirty="0">
                <a:latin typeface="Arial"/>
                <a:ea typeface="Lato"/>
                <a:cs typeface="Arial"/>
              </a:rPr>
              <a:t>Connects to address string and network protocol</a:t>
            </a: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Listen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82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indent="0"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ln, err := net.Listen("tcp", ":8080")
if err != nil {
	// handle error
}
for {
	conn, err := </a:t>
            </a:r>
            <a:r>
              <a:rPr lang="en-US" sz="2400" dirty="0" err="1">
                <a:latin typeface="Arial"/>
                <a:ea typeface="Lato"/>
                <a:cs typeface="Arial"/>
              </a:rPr>
              <a:t>ln.Accept</a:t>
            </a:r>
            <a:r>
              <a:rPr lang="en-US" sz="2400" dirty="0">
                <a:latin typeface="Arial"/>
                <a:ea typeface="Lato"/>
                <a:cs typeface="Arial"/>
              </a:rPr>
              <a:t>()
	if err != nil {
		// handle error
	}
	go </a:t>
            </a:r>
            <a:r>
              <a:rPr lang="en-US" sz="2400" dirty="0" err="1">
                <a:latin typeface="Arial"/>
                <a:ea typeface="Lato"/>
                <a:cs typeface="Arial"/>
              </a:rPr>
              <a:t>handleConnection</a:t>
            </a:r>
            <a:r>
              <a:rPr lang="en-US" sz="2400" dirty="0">
                <a:latin typeface="Arial"/>
                <a:ea typeface="Lato"/>
                <a:cs typeface="Arial"/>
              </a:rPr>
              <a:t>(conn)
}</a:t>
            </a:r>
            <a:endParaRPr lang="en-US" dirty="0"/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Listen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27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sz="2400" dirty="0" err="1">
                <a:latin typeface="Arial"/>
                <a:ea typeface="Lato"/>
                <a:cs typeface="Arial"/>
              </a:rPr>
              <a:t>Listnen</a:t>
            </a:r>
            <a:r>
              <a:rPr lang="en-US" sz="2400" dirty="0">
                <a:latin typeface="Arial"/>
                <a:ea typeface="Lato"/>
                <a:cs typeface="Arial"/>
              </a:rPr>
              <a:t> function listen for a network connection</a:t>
            </a:r>
          </a:p>
          <a:p>
            <a:pPr marL="740410" indent="-283210"/>
            <a:r>
              <a:rPr lang="en-US" sz="24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 Listen(network, address string) (Listener, error)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indent="-283210"/>
            <a:r>
              <a:rPr lang="en-US" sz="2400" dirty="0">
                <a:latin typeface="Arial"/>
                <a:ea typeface="Lato"/>
                <a:cs typeface="Arial"/>
              </a:rPr>
              <a:t>Connects to address string and network protocol</a:t>
            </a: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Listen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50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Http is an application layer protocol and works in client and server mode</a:t>
            </a:r>
            <a:endParaRPr lang="en-US"/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Http server is a program running on a machine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It listens and responds to HTTP requests on a specific </a:t>
            </a:r>
            <a:r>
              <a:rPr lang="en-US" sz="2400" dirty="0" err="1">
                <a:latin typeface="Arial"/>
                <a:ea typeface="Lato"/>
                <a:cs typeface="Arial"/>
              </a:rPr>
              <a:t>ip</a:t>
            </a:r>
            <a:r>
              <a:rPr lang="en-US" sz="2400" dirty="0">
                <a:latin typeface="Arial"/>
                <a:ea typeface="Lato"/>
                <a:cs typeface="Arial"/>
              </a:rPr>
              <a:t> and port</a:t>
            </a:r>
          </a:p>
          <a:p>
            <a:pPr indent="0"/>
            <a:r>
              <a:rPr lang="en-US" sz="2400" dirty="0">
                <a:latin typeface="Arial"/>
                <a:ea typeface="Lato"/>
                <a:cs typeface="Arial"/>
              </a:rPr>
              <a:t> Http works in request and response</a:t>
            </a:r>
          </a:p>
          <a:p>
            <a:pPr indent="0"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/>
            <a:endParaRPr lang="en-US" sz="2400" dirty="0">
              <a:latin typeface="Arial"/>
              <a:ea typeface="Lato"/>
              <a:cs typeface="Arial"/>
            </a:endParaRPr>
          </a:p>
          <a:p>
            <a:pPr marL="457200" lvl="1" indent="0"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http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net/http 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397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Mavenir</vt:lpstr>
      <vt:lpstr>1_Mavenir</vt:lpstr>
      <vt:lpstr>Golang:Net package</vt:lpstr>
      <vt:lpstr>Golang: Important packages</vt:lpstr>
      <vt:lpstr>Golang: net package..</vt:lpstr>
      <vt:lpstr>Golang: net package</vt:lpstr>
      <vt:lpstr>Golang: net package</vt:lpstr>
      <vt:lpstr>Golang: net package</vt:lpstr>
      <vt:lpstr>Golang: net package</vt:lpstr>
      <vt:lpstr>Golang: net package</vt:lpstr>
      <vt:lpstr>Golang: net/http package</vt:lpstr>
      <vt:lpstr>Golang: net/http package</vt:lpstr>
      <vt:lpstr>Golang: net/http package</vt:lpstr>
      <vt:lpstr>Golang: net/http package</vt:lpstr>
      <vt:lpstr>Golang: net/http package</vt:lpstr>
      <vt:lpstr>Golang: net/http package</vt:lpstr>
      <vt:lpstr>Golang: net/http package</vt:lpstr>
      <vt:lpstr>Golang: net/http package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3258</cp:revision>
  <dcterms:created xsi:type="dcterms:W3CDTF">2022-10-05T08:51:42Z</dcterms:created>
  <dcterms:modified xsi:type="dcterms:W3CDTF">2023-02-17T03:48:42Z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